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311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85" r:id="rId11"/>
    <p:sldId id="290" r:id="rId12"/>
    <p:sldId id="291" r:id="rId13"/>
    <p:sldId id="293" r:id="rId14"/>
    <p:sldId id="294" r:id="rId15"/>
    <p:sldId id="310" r:id="rId16"/>
    <p:sldId id="297" r:id="rId17"/>
    <p:sldId id="298" r:id="rId18"/>
    <p:sldId id="304" r:id="rId19"/>
    <p:sldId id="281" r:id="rId20"/>
    <p:sldId id="279" r:id="rId21"/>
    <p:sldId id="280" r:id="rId22"/>
    <p:sldId id="299" r:id="rId23"/>
    <p:sldId id="300" r:id="rId24"/>
    <p:sldId id="302" r:id="rId25"/>
    <p:sldId id="301" r:id="rId26"/>
    <p:sldId id="303" r:id="rId27"/>
    <p:sldId id="306" r:id="rId28"/>
    <p:sldId id="305" r:id="rId29"/>
    <p:sldId id="307" r:id="rId30"/>
    <p:sldId id="309" r:id="rId31"/>
    <p:sldId id="30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6FF"/>
    <a:srgbClr val="273164"/>
    <a:srgbClr val="F2F6FF"/>
    <a:srgbClr val="FFB689"/>
    <a:srgbClr val="A0B4E6"/>
    <a:srgbClr val="C49DD6"/>
    <a:srgbClr val="69D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6631-6489-4DA6-BE9D-CA677E1172F6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1381-FAE4-4CC3-A360-7461ACD357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2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9ECD-E1E9-44CA-8DBB-4454EB82AB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1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DC76-5E0E-46D0-9AC1-EED39990D8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8D16-5A81-4FE5-9196-AF5273B8C0D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3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9503-8CFD-45C2-ACCA-7EF9840D8C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F6BE-9B48-4790-8843-8EFE65C25B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4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2A82-9AAD-4675-BE4E-DDD64B00D8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8340C-E7CB-4D7D-A01F-2BFF5001331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4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59BD-152F-4D57-9363-1A8B3E4C5B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397F-838E-4E3D-AB20-7A8944B2D71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898A-E633-40D8-B3CF-B8795CCB298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6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08D5-6627-4FE4-B7A7-F5FE07EEFF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9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DB68C-ECF1-48E3-8C8B-3652EBC17E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2021. 9. 12.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2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themewagon.com/themes/free-bootstrap-4-html5-architecture-website-template-kd/" TargetMode="External"/><Relationship Id="rId3" Type="http://schemas.openxmlformats.org/officeDocument/2006/relationships/hyperlink" Target="https://www.sedaily.com/NewsView/22MIUTJ4H5" TargetMode="External"/><Relationship Id="rId7" Type="http://schemas.openxmlformats.org/officeDocument/2006/relationships/hyperlink" Target="https://codepen.io/trending" TargetMode="External"/><Relationship Id="rId2" Type="http://schemas.openxmlformats.org/officeDocument/2006/relationships/hyperlink" Target="http://www.jejusori.net/news/articleView.html?idxno=3211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" TargetMode="External"/><Relationship Id="rId5" Type="http://schemas.openxmlformats.org/officeDocument/2006/relationships/hyperlink" Target="https://startbootstrap.com/" TargetMode="External"/><Relationship Id="rId4" Type="http://schemas.openxmlformats.org/officeDocument/2006/relationships/hyperlink" Target="https://thenounproject.com/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25" y="157385"/>
            <a:ext cx="1168375" cy="6578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8952573" y="3511339"/>
            <a:ext cx="1272881" cy="1421935"/>
          </a:xfrm>
          <a:prstGeom prst="rect">
            <a:avLst/>
          </a:prstGeom>
          <a:solidFill>
            <a:srgbClr val="61D6FF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2133424" y="1500754"/>
            <a:ext cx="7968937" cy="32802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5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북큐레이션</a:t>
            </a:r>
            <a:r>
              <a:rPr lang="ko-KR" altLang="en-US" sz="55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</a:t>
            </a:r>
            <a:endParaRPr lang="en-US" altLang="ko-KR" sz="55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chemeClr val="accent1">
                    <a:lumMod val="75000"/>
                  </a:schemeClr>
                </a:solidFill>
              </a:rPr>
              <a:t>네트워크 분석 기법을 이용한 도서 추천 시스템 구축</a:t>
            </a:r>
            <a:endParaRPr lang="en-US" altLang="ko-KR" sz="2500" b="1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2E965A-62D9-324A-9AA3-CC5F7ABB9393}"/>
              </a:ext>
            </a:extLst>
          </p:cNvPr>
          <p:cNvSpPr/>
          <p:nvPr/>
        </p:nvSpPr>
        <p:spPr>
          <a:xfrm>
            <a:off x="636510" y="1253046"/>
            <a:ext cx="10637228" cy="503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10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384D483-1EC6-9B4C-935D-BA81471B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13" y="1854598"/>
            <a:ext cx="6191438" cy="13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46C099-BA0B-6347-895C-1A0CF537DCD2}"/>
              </a:ext>
            </a:extLst>
          </p:cNvPr>
          <p:cNvSpPr txBox="1"/>
          <p:nvPr/>
        </p:nvSpPr>
        <p:spPr>
          <a:xfrm>
            <a:off x="6018676" y="3238204"/>
            <a:ext cx="671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+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E12F9D-88DB-6A4E-8E01-6AA64A17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22" y="4253867"/>
            <a:ext cx="2417798" cy="19239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90" y="277789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전략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기술요소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추천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29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3AE47-A467-CA49-88E6-4AFEACE3077A}"/>
              </a:ext>
            </a:extLst>
          </p:cNvPr>
          <p:cNvSpPr/>
          <p:nvPr/>
        </p:nvSpPr>
        <p:spPr>
          <a:xfrm>
            <a:off x="636510" y="1093270"/>
            <a:ext cx="10637228" cy="52902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9C3180-0405-DA4C-A32D-3E146CEAA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00804"/>
            <a:ext cx="2551643" cy="13918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201B5E-48D6-6749-A843-485E48033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73" y="2493730"/>
            <a:ext cx="2651845" cy="11601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BF96ED1-45FC-6640-9B8C-4C9454AC9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28" y="4440551"/>
            <a:ext cx="3028950" cy="1514475"/>
          </a:xfrm>
          <a:prstGeom prst="rect">
            <a:avLst/>
          </a:prstGeom>
        </p:spPr>
      </p:pic>
      <p:cxnSp>
        <p:nvCxnSpPr>
          <p:cNvPr id="21" name="직선 연결선 7">
            <a:extLst>
              <a:ext uri="{FF2B5EF4-FFF2-40B4-BE49-F238E27FC236}">
                <a16:creationId xmlns:a16="http://schemas.microsoft.com/office/drawing/2014/main" id="{5D7DE193-4A4C-794C-B6A5-71CD8456E79A}"/>
              </a:ext>
            </a:extLst>
          </p:cNvPr>
          <p:cNvCxnSpPr/>
          <p:nvPr/>
        </p:nvCxnSpPr>
        <p:spPr>
          <a:xfrm flipH="1">
            <a:off x="3576918" y="2689412"/>
            <a:ext cx="1272988" cy="38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2FE4890-56FE-2D48-A2BF-388BBA32C1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07" y="1891559"/>
            <a:ext cx="2042782" cy="1249502"/>
          </a:xfrm>
          <a:prstGeom prst="rect">
            <a:avLst/>
          </a:prstGeom>
        </p:spPr>
      </p:pic>
      <p:cxnSp>
        <p:nvCxnSpPr>
          <p:cNvPr id="26" name="직선 연결선 35">
            <a:extLst>
              <a:ext uri="{FF2B5EF4-FFF2-40B4-BE49-F238E27FC236}">
                <a16:creationId xmlns:a16="http://schemas.microsoft.com/office/drawing/2014/main" id="{32B67024-6139-1E49-9158-B415660D348F}"/>
              </a:ext>
            </a:extLst>
          </p:cNvPr>
          <p:cNvCxnSpPr/>
          <p:nvPr/>
        </p:nvCxnSpPr>
        <p:spPr>
          <a:xfrm>
            <a:off x="7349825" y="2183209"/>
            <a:ext cx="1843820" cy="26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31">
            <a:extLst>
              <a:ext uri="{FF2B5EF4-FFF2-40B4-BE49-F238E27FC236}">
                <a16:creationId xmlns:a16="http://schemas.microsoft.com/office/drawing/2014/main" id="{F2B847F7-58D1-394E-BB76-96337C23EBFE}"/>
              </a:ext>
            </a:extLst>
          </p:cNvPr>
          <p:cNvCxnSpPr/>
          <p:nvPr/>
        </p:nvCxnSpPr>
        <p:spPr>
          <a:xfrm>
            <a:off x="7324974" y="2824826"/>
            <a:ext cx="1149383" cy="1823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28186E-1BBD-724A-A118-D88061D46C0B}"/>
              </a:ext>
            </a:extLst>
          </p:cNvPr>
          <p:cNvCxnSpPr/>
          <p:nvPr/>
        </p:nvCxnSpPr>
        <p:spPr>
          <a:xfrm flipH="1">
            <a:off x="6557963" y="2902849"/>
            <a:ext cx="66400" cy="1683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C11FEBFE-915F-AF4B-88B8-D95421F47A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05" y="4238814"/>
            <a:ext cx="2021389" cy="2021389"/>
          </a:xfrm>
          <a:prstGeom prst="rect">
            <a:avLst/>
          </a:prstGeom>
        </p:spPr>
      </p:pic>
      <p:cxnSp>
        <p:nvCxnSpPr>
          <p:cNvPr id="30" name="직선 연결선 15">
            <a:extLst>
              <a:ext uri="{FF2B5EF4-FFF2-40B4-BE49-F238E27FC236}">
                <a16:creationId xmlns:a16="http://schemas.microsoft.com/office/drawing/2014/main" id="{D7DE3391-73FA-8848-86A6-08BAA574E5D1}"/>
              </a:ext>
            </a:extLst>
          </p:cNvPr>
          <p:cNvCxnSpPr/>
          <p:nvPr/>
        </p:nvCxnSpPr>
        <p:spPr>
          <a:xfrm flipH="1">
            <a:off x="4374776" y="2881616"/>
            <a:ext cx="762862" cy="150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0990" y="277789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전략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기술요소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웹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" name="Picture 2" descr="Django] 02. Django 시작, Hello World 출력">
            <a:extLst>
              <a:ext uri="{FF2B5EF4-FFF2-40B4-BE49-F238E27FC236}">
                <a16:creationId xmlns:a16="http://schemas.microsoft.com/office/drawing/2014/main" id="{0045A691-110B-B14D-A21D-CCD15C147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12" y="1563422"/>
            <a:ext cx="2881364" cy="16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9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39615" y="3537788"/>
            <a:ext cx="1863970" cy="198943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55913" y="2426677"/>
            <a:ext cx="2148472" cy="211015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39615" y="2426677"/>
            <a:ext cx="1125416" cy="211015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83151" y="6166624"/>
            <a:ext cx="2241395" cy="223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6E518-12B2-F949-A132-37402ECEC1F4}"/>
              </a:ext>
            </a:extLst>
          </p:cNvPr>
          <p:cNvSpPr txBox="1"/>
          <p:nvPr/>
        </p:nvSpPr>
        <p:spPr>
          <a:xfrm>
            <a:off x="372283" y="1230085"/>
            <a:ext cx="5024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</a:t>
            </a:r>
            <a:r>
              <a:rPr lang="ko-KR" alt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2021</a:t>
            </a:r>
            <a:r>
              <a:rPr lang="ko-KR" alt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년 적용 </a:t>
            </a:r>
            <a:r>
              <a:rPr lang="en-US" altLang="ko-KR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SW</a:t>
            </a:r>
            <a:r>
              <a:rPr lang="ko-KR" alt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기술자 평균 임금 공표 기준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12945-6389-E641-87B6-0D27A4D3B672}"/>
              </a:ext>
            </a:extLst>
          </p:cNvPr>
          <p:cNvSpPr txBox="1"/>
          <p:nvPr/>
        </p:nvSpPr>
        <p:spPr>
          <a:xfrm>
            <a:off x="372283" y="2172253"/>
            <a:ext cx="109815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IT PM 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51,416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시간당 평균 임금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* 8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 20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 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>
              <a:lnSpc>
                <a:spcPct val="200000"/>
              </a:lnSpc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데이터분석가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 43,459(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시간당 평균 임금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* 8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*20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 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</a:p>
          <a:p>
            <a:pPr lvl="0">
              <a:lnSpc>
                <a:spcPct val="200000"/>
              </a:lnSpc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0B432-6BCE-0944-9F11-B8501F811858}"/>
              </a:ext>
            </a:extLst>
          </p:cNvPr>
          <p:cNvSpPr txBox="1"/>
          <p:nvPr/>
        </p:nvSpPr>
        <p:spPr>
          <a:xfrm>
            <a:off x="6555913" y="2172253"/>
            <a:ext cx="5755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UI/UX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개발자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 37,754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시간당 평균 임금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* 8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시간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 20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* 2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200000"/>
              </a:lnSpc>
            </a:pP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C6B92-E1AA-9F48-A07D-590389902FCF}"/>
              </a:ext>
            </a:extLst>
          </p:cNvPr>
          <p:cNvSpPr txBox="1"/>
          <p:nvPr/>
        </p:nvSpPr>
        <p:spPr>
          <a:xfrm>
            <a:off x="600634" y="4826675"/>
            <a:ext cx="711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직접 경비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간접 경비 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= 27,261,280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+ 32,713,536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       총계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59,974,816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원</a:t>
            </a:r>
            <a:endParaRPr lang="en-US" altLang="ko-KR" sz="2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0990" y="277789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전략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추정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예산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372283" y="5151863"/>
            <a:ext cx="11064435" cy="0"/>
          </a:xfrm>
          <a:prstGeom prst="line">
            <a:avLst/>
          </a:prstGeom>
          <a:ln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13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FFAB74-ACE4-D44C-965F-30E7BC0C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8" y="1471579"/>
            <a:ext cx="11660859" cy="50684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990" y="277789"/>
            <a:ext cx="474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Entitiy-Relationship-Diagram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8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14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32BB9A-D7B3-B645-A9AF-FA80B8B9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30" y="1504814"/>
            <a:ext cx="8214582" cy="4752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990" y="277789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Use-Case-Diagram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8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15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25" y="1490661"/>
            <a:ext cx="9791701" cy="47453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990" y="277789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구성도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2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16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" name="_x293460640" descr="EMB0000224c49b3">
            <a:extLst>
              <a:ext uri="{FF2B5EF4-FFF2-40B4-BE49-F238E27FC236}">
                <a16:creationId xmlns:a16="http://schemas.microsoft.com/office/drawing/2014/main" id="{2304A580-E61A-A343-A5CF-A72E983D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2" y="2292977"/>
            <a:ext cx="5486399" cy="274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3">
            <a:extLst>
              <a:ext uri="{FF2B5EF4-FFF2-40B4-BE49-F238E27FC236}">
                <a16:creationId xmlns:a16="http://schemas.microsoft.com/office/drawing/2014/main" id="{20C125B0-3815-D74B-B470-59BAF1A4455D}"/>
              </a:ext>
            </a:extLst>
          </p:cNvPr>
          <p:cNvSpPr/>
          <p:nvPr/>
        </p:nvSpPr>
        <p:spPr>
          <a:xfrm>
            <a:off x="5820937" y="3523785"/>
            <a:ext cx="501804" cy="28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_x298513736" descr="EMB0000224c49b5">
            <a:extLst>
              <a:ext uri="{FF2B5EF4-FFF2-40B4-BE49-F238E27FC236}">
                <a16:creationId xmlns:a16="http://schemas.microsoft.com/office/drawing/2014/main" id="{5C7D1EB6-529E-D74C-8B6F-9AFF29ABF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476" y="2292977"/>
            <a:ext cx="5465541" cy="27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0990" y="277789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화면 설계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207941" y="5258986"/>
            <a:ext cx="2885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t>메인 화면</a:t>
            </a:r>
            <a:endParaRPr lang="ko-KR" altLang="en-US" sz="2200" b="1" dirty="0">
              <a:solidFill>
                <a:srgbClr val="27316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4595" y="5258985"/>
            <a:ext cx="2885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t>서브 화면</a:t>
            </a:r>
            <a:endParaRPr lang="ko-KR" altLang="en-US" sz="2200" b="1" dirty="0">
              <a:solidFill>
                <a:srgbClr val="273164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7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17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3" name="_x298564280" descr="EMB0000224c49b7">
            <a:extLst>
              <a:ext uri="{FF2B5EF4-FFF2-40B4-BE49-F238E27FC236}">
                <a16:creationId xmlns:a16="http://schemas.microsoft.com/office/drawing/2014/main" id="{D6D19662-DC42-0044-8476-DE1D339F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796" y="1561171"/>
            <a:ext cx="9259285" cy="46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990" y="277789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화면 설계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366796" y="1095352"/>
            <a:ext cx="2885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t>결과 화면</a:t>
            </a:r>
            <a:endParaRPr lang="ko-KR" altLang="en-US" sz="2200" b="1" dirty="0">
              <a:solidFill>
                <a:srgbClr val="273164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84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6380286" y="4603379"/>
            <a:ext cx="1251438" cy="478575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84818" y="4603381"/>
            <a:ext cx="2620328" cy="478574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3830" y="4603380"/>
            <a:ext cx="1957293" cy="478574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84818" y="2974365"/>
            <a:ext cx="2620328" cy="507388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30990" y="2974365"/>
            <a:ext cx="2167187" cy="507388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ACCB4-A290-4D49-B3B3-DFC6B0E3FE29}"/>
              </a:ext>
            </a:extLst>
          </p:cNvPr>
          <p:cNvSpPr txBox="1"/>
          <p:nvPr/>
        </p:nvSpPr>
        <p:spPr>
          <a:xfrm>
            <a:off x="530029" y="2149382"/>
            <a:ext cx="123511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en-US" altLang="ko-KR" sz="3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KoNLPy</a:t>
            </a:r>
            <a:r>
              <a:rPr lang="en-US" altLang="ko-KR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+ </a:t>
            </a:r>
            <a:r>
              <a:rPr lang="en-US" altLang="ko-KR" sz="3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NetworkX</a:t>
            </a:r>
            <a:r>
              <a:rPr lang="en-US" altLang="ko-KR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실습 및 알고리즘 구현</a:t>
            </a:r>
            <a:endParaRPr lang="en-US" altLang="ko-KR" sz="3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300000"/>
              </a:lnSpc>
              <a:buFontTx/>
              <a:buChar char="-"/>
            </a:pPr>
            <a:r>
              <a:rPr lang="en-US" altLang="ko-KR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Django </a:t>
            </a: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</a:t>
            </a:r>
            <a:r>
              <a:rPr lang="en-US" altLang="ko-KR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Bootstrap</a:t>
            </a: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 </a:t>
            </a:r>
            <a:r>
              <a:rPr lang="en-US" altLang="ko-KR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CSS</a:t>
            </a: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통한 </a:t>
            </a:r>
            <a:r>
              <a:rPr lang="ko-KR" altLang="en-US" sz="3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웹페이지</a:t>
            </a: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구현</a:t>
            </a:r>
            <a:endParaRPr lang="en-US" altLang="ko-KR" sz="3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18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EEF33-8261-D446-A67A-2F8FE8884AD3}"/>
              </a:ext>
            </a:extLst>
          </p:cNvPr>
          <p:cNvSpPr txBox="1"/>
          <p:nvPr/>
        </p:nvSpPr>
        <p:spPr>
          <a:xfrm>
            <a:off x="638717" y="1567002"/>
            <a:ext cx="4085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목표</a:t>
            </a:r>
            <a:endParaRPr lang="en-US" altLang="ko-KR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990" y="277789"/>
            <a:ext cx="3576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 목표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0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71595" y="167054"/>
            <a:ext cx="11468160" cy="638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프로세스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52147" y="117174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solidFill>
                <a:srgbClr val="273164"/>
              </a:solidFill>
            </a:endParaRPr>
          </a:p>
        </p:txBody>
      </p: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19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2" y="2242036"/>
            <a:ext cx="10465777" cy="42968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0634" y="954616"/>
            <a:ext cx="11591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t>전처리 전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7316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- 19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 컬럼으로 구성된 총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10,872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 데이터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27316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(id,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searchSubject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title, writer, translator, painter, publisher,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publishDate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intro, content,</a:t>
            </a:r>
          </a:p>
          <a:p>
            <a:pPr lvl="0"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authorIntro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categoryTop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categoryMiddle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categoryBottom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273164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ISBN, bid, grade, review, image)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27316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882882" y="1538868"/>
            <a:ext cx="5129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546240" y="1538868"/>
            <a:ext cx="973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67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25" y="157385"/>
            <a:ext cx="1168375" cy="657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57175" y="1485900"/>
            <a:ext cx="11715750" cy="5235575"/>
          </a:xfrm>
          <a:prstGeom prst="rect">
            <a:avLst/>
          </a:prstGeom>
          <a:solidFill>
            <a:srgbClr val="F2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14450" y="157385"/>
            <a:ext cx="2943225" cy="1085628"/>
          </a:xfrm>
          <a:prstGeom prst="rect">
            <a:avLst/>
          </a:prstGeom>
          <a:solidFill>
            <a:srgbClr val="27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14450" y="293958"/>
            <a:ext cx="12001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163" y="592320"/>
            <a:ext cx="2514600" cy="70634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" y="1543862"/>
            <a:ext cx="2914649" cy="542527"/>
            <a:chOff x="9510839" y="3370236"/>
            <a:chExt cx="2177597" cy="542527"/>
          </a:xfrm>
          <a:solidFill>
            <a:srgbClr val="182A29"/>
          </a:solidFill>
        </p:grpSpPr>
        <p:sp>
          <p:nvSpPr>
            <p:cNvPr id="10" name="사각형: 둥근 위쪽 모서리 22">
              <a:extLst>
                <a:ext uri="{FF2B5EF4-FFF2-40B4-BE49-F238E27FC236}">
                  <a16:creationId xmlns:a16="http://schemas.microsoft.com/office/drawing/2014/main" id="{51C006FD-DDBC-4BD6-A777-2066787264CB}"/>
                </a:ext>
              </a:extLst>
            </p:cNvPr>
            <p:cNvSpPr/>
            <p:nvPr/>
          </p:nvSpPr>
          <p:spPr>
            <a:xfrm rot="5400000">
              <a:off x="10328374" y="2552701"/>
              <a:ext cx="542527" cy="217759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55F758D-8EAE-422A-A049-E75587C8268A}"/>
                </a:ext>
              </a:extLst>
            </p:cNvPr>
            <p:cNvSpPr/>
            <p:nvPr/>
          </p:nvSpPr>
          <p:spPr>
            <a:xfrm>
              <a:off x="9752814" y="3398450"/>
              <a:ext cx="368488" cy="486099"/>
            </a:xfrm>
            <a:prstGeom prst="ellipse">
              <a:avLst/>
            </a:prstGeom>
            <a:grpFill/>
            <a:ln>
              <a:solidFill>
                <a:srgbClr val="2E52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10248323" y="3450111"/>
              <a:ext cx="133373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조원 소개</a:t>
              </a:r>
              <a:endParaRPr lang="en-US" altLang="ko-KR" sz="17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D74A75-4876-4FD9-87F4-12D28E831B76}"/>
              </a:ext>
            </a:extLst>
          </p:cNvPr>
          <p:cNvSpPr/>
          <p:nvPr/>
        </p:nvSpPr>
        <p:spPr>
          <a:xfrm>
            <a:off x="559749" y="2231935"/>
            <a:ext cx="296926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추진 배경 및 필요성</a:t>
            </a:r>
            <a:endParaRPr lang="en-US" altLang="ko-KR" sz="17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225649" y="2286238"/>
            <a:ext cx="2269674" cy="542527"/>
            <a:chOff x="9510839" y="3370236"/>
            <a:chExt cx="2269674" cy="542527"/>
          </a:xfrm>
          <a:solidFill>
            <a:srgbClr val="2F5597"/>
          </a:solidFill>
        </p:grpSpPr>
        <p:sp>
          <p:nvSpPr>
            <p:cNvPr id="19" name="사각형: 둥근 위쪽 모서리 22">
              <a:extLst>
                <a:ext uri="{FF2B5EF4-FFF2-40B4-BE49-F238E27FC236}">
                  <a16:creationId xmlns:a16="http://schemas.microsoft.com/office/drawing/2014/main" id="{51C006FD-DDBC-4BD6-A777-2066787264CB}"/>
                </a:ext>
              </a:extLst>
            </p:cNvPr>
            <p:cNvSpPr/>
            <p:nvPr/>
          </p:nvSpPr>
          <p:spPr>
            <a:xfrm rot="5400000">
              <a:off x="10328374" y="2552701"/>
              <a:ext cx="542527" cy="217759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10248323" y="3382709"/>
              <a:ext cx="1532190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0" y="2286237"/>
            <a:ext cx="2269674" cy="542527"/>
            <a:chOff x="9510839" y="3370236"/>
            <a:chExt cx="2269674" cy="542527"/>
          </a:xfrm>
          <a:solidFill>
            <a:srgbClr val="2F5597"/>
          </a:solidFill>
        </p:grpSpPr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51C006FD-DDBC-4BD6-A777-2066787264CB}"/>
                </a:ext>
              </a:extLst>
            </p:cNvPr>
            <p:cNvSpPr/>
            <p:nvPr/>
          </p:nvSpPr>
          <p:spPr>
            <a:xfrm rot="5400000">
              <a:off x="10328374" y="2552701"/>
              <a:ext cx="542527" cy="217759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55F758D-8EAE-422A-A049-E75587C8268A}"/>
                </a:ext>
              </a:extLst>
            </p:cNvPr>
            <p:cNvSpPr/>
            <p:nvPr/>
          </p:nvSpPr>
          <p:spPr>
            <a:xfrm>
              <a:off x="9841827" y="3414724"/>
              <a:ext cx="486099" cy="48609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bg1"/>
                  </a:solidFill>
                </a:rPr>
                <a:t>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10248323" y="3382709"/>
              <a:ext cx="1532190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D74A75-4876-4FD9-87F4-12D28E831B76}"/>
              </a:ext>
            </a:extLst>
          </p:cNvPr>
          <p:cNvSpPr/>
          <p:nvPr/>
        </p:nvSpPr>
        <p:spPr>
          <a:xfrm>
            <a:off x="994822" y="2380528"/>
            <a:ext cx="22433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추진 배경 및 필요성</a:t>
            </a:r>
            <a:endParaRPr lang="en-US" altLang="ko-KR" sz="17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585" y="2861648"/>
            <a:ext cx="2827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/>
              <a:t>큐레이션 </a:t>
            </a:r>
            <a:r>
              <a:rPr lang="ko-KR" altLang="en-US" sz="1600" dirty="0"/>
              <a:t>정의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북큐레이션</a:t>
            </a:r>
            <a:r>
              <a:rPr lang="ko-KR" altLang="en-US" sz="1600" dirty="0"/>
              <a:t> 정의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북큐레이션</a:t>
            </a:r>
            <a:r>
              <a:rPr lang="ko-KR" altLang="en-US" sz="1600" dirty="0"/>
              <a:t> 필요성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기대 효과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-1" y="4341045"/>
            <a:ext cx="2914649" cy="542527"/>
            <a:chOff x="9510839" y="3370236"/>
            <a:chExt cx="2177597" cy="542527"/>
          </a:xfrm>
          <a:solidFill>
            <a:srgbClr val="182A29"/>
          </a:solidFill>
        </p:grpSpPr>
        <p:sp>
          <p:nvSpPr>
            <p:cNvPr id="29" name="사각형: 둥근 위쪽 모서리 22">
              <a:extLst>
                <a:ext uri="{FF2B5EF4-FFF2-40B4-BE49-F238E27FC236}">
                  <a16:creationId xmlns:a16="http://schemas.microsoft.com/office/drawing/2014/main" id="{51C006FD-DDBC-4BD6-A777-2066787264CB}"/>
                </a:ext>
              </a:extLst>
            </p:cNvPr>
            <p:cNvSpPr/>
            <p:nvPr/>
          </p:nvSpPr>
          <p:spPr>
            <a:xfrm rot="5400000">
              <a:off x="10328374" y="2552701"/>
              <a:ext cx="542527" cy="217759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5F758D-8EAE-422A-A049-E75587C8268A}"/>
                </a:ext>
              </a:extLst>
            </p:cNvPr>
            <p:cNvSpPr/>
            <p:nvPr/>
          </p:nvSpPr>
          <p:spPr>
            <a:xfrm>
              <a:off x="9752814" y="3398450"/>
              <a:ext cx="368489" cy="486099"/>
            </a:xfrm>
            <a:prstGeom prst="ellipse">
              <a:avLst/>
            </a:prstGeom>
            <a:grpFill/>
            <a:ln>
              <a:solidFill>
                <a:srgbClr val="2E52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10248323" y="3450111"/>
              <a:ext cx="133373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추진 전략</a:t>
              </a:r>
              <a:endParaRPr lang="en-US" altLang="ko-KR" sz="17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57872" y="4899496"/>
            <a:ext cx="4499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프로세스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추진 일정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기술요소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추천 알고리즘</a:t>
            </a:r>
            <a:r>
              <a:rPr lang="en-US" altLang="ko-KR" sz="1600" dirty="0"/>
              <a:t>, </a:t>
            </a:r>
            <a:r>
              <a:rPr lang="ko-KR" altLang="en-US" sz="1600" dirty="0"/>
              <a:t>웹 서비스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추정 예산</a:t>
            </a:r>
            <a:endParaRPr lang="en-US" altLang="ko-KR" sz="1600" dirty="0"/>
          </a:p>
        </p:txBody>
      </p:sp>
      <p:grpSp>
        <p:nvGrpSpPr>
          <p:cNvPr id="35" name="그룹 34"/>
          <p:cNvGrpSpPr/>
          <p:nvPr/>
        </p:nvGrpSpPr>
        <p:grpSpPr>
          <a:xfrm flipH="1">
            <a:off x="8372475" y="1527393"/>
            <a:ext cx="3819525" cy="546630"/>
            <a:chOff x="9485907" y="3374537"/>
            <a:chExt cx="3090865" cy="566471"/>
          </a:xfrm>
          <a:solidFill>
            <a:srgbClr val="2F5597"/>
          </a:solidFill>
        </p:grpSpPr>
        <p:sp>
          <p:nvSpPr>
            <p:cNvPr id="36" name="사각형: 둥근 위쪽 모서리 22">
              <a:extLst>
                <a:ext uri="{FF2B5EF4-FFF2-40B4-BE49-F238E27FC236}">
                  <a16:creationId xmlns:a16="http://schemas.microsoft.com/office/drawing/2014/main" id="{51C006FD-DDBC-4BD6-A777-2066787264CB}"/>
                </a:ext>
              </a:extLst>
            </p:cNvPr>
            <p:cNvSpPr/>
            <p:nvPr/>
          </p:nvSpPr>
          <p:spPr>
            <a:xfrm rot="5400000">
              <a:off x="10748104" y="2112340"/>
              <a:ext cx="566471" cy="309086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55F758D-8EAE-422A-A049-E75587C8268A}"/>
                </a:ext>
              </a:extLst>
            </p:cNvPr>
            <p:cNvSpPr/>
            <p:nvPr/>
          </p:nvSpPr>
          <p:spPr>
            <a:xfrm>
              <a:off x="11884941" y="3414724"/>
              <a:ext cx="391224" cy="48609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schemeClr val="bg1"/>
                  </a:solidFill>
                </a:rPr>
                <a:t>04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10248323" y="3497012"/>
              <a:ext cx="1532190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D74A75-4876-4FD9-87F4-12D28E831B76}"/>
              </a:ext>
            </a:extLst>
          </p:cNvPr>
          <p:cNvSpPr/>
          <p:nvPr/>
        </p:nvSpPr>
        <p:spPr>
          <a:xfrm>
            <a:off x="9227402" y="1639759"/>
            <a:ext cx="22433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설계</a:t>
            </a:r>
            <a:endParaRPr lang="en-US" altLang="ko-KR" sz="17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60785" y="2061123"/>
            <a:ext cx="3412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 </a:t>
            </a:r>
            <a:r>
              <a:rPr lang="ko-KR" altLang="en-US" sz="1600" dirty="0"/>
              <a:t>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목표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Entity-Relationship-Diagram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Use-Case-Diagram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화면 구성도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화면 설계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프로젝트</a:t>
            </a:r>
            <a:r>
              <a:rPr lang="en-US" altLang="ko-KR" sz="1600" dirty="0"/>
              <a:t>1 </a:t>
            </a:r>
            <a:r>
              <a:rPr lang="ko-KR" altLang="en-US" sz="1600" dirty="0"/>
              <a:t>목표</a:t>
            </a:r>
          </a:p>
        </p:txBody>
      </p:sp>
      <p:sp>
        <p:nvSpPr>
          <p:cNvPr id="42" name="사각형: 둥근 위쪽 모서리 22">
            <a:extLst>
              <a:ext uri="{FF2B5EF4-FFF2-40B4-BE49-F238E27FC236}">
                <a16:creationId xmlns:a16="http://schemas.microsoft.com/office/drawing/2014/main" id="{51C006FD-DDBC-4BD6-A777-2066787264CB}"/>
              </a:ext>
            </a:extLst>
          </p:cNvPr>
          <p:cNvSpPr/>
          <p:nvPr/>
        </p:nvSpPr>
        <p:spPr>
          <a:xfrm rot="16200000" flipH="1">
            <a:off x="9991050" y="1582454"/>
            <a:ext cx="463990" cy="448219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8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5F758D-8EAE-422A-A049-E75587C8268A}"/>
              </a:ext>
            </a:extLst>
          </p:cNvPr>
          <p:cNvSpPr/>
          <p:nvPr/>
        </p:nvSpPr>
        <p:spPr>
          <a:xfrm flipH="1">
            <a:off x="8426549" y="3600523"/>
            <a:ext cx="411814" cy="418069"/>
          </a:xfrm>
          <a:prstGeom prst="ellipse">
            <a:avLst/>
          </a:prstGeom>
          <a:solidFill>
            <a:srgbClr val="182A29"/>
          </a:solidFill>
          <a:ln>
            <a:solidFill>
              <a:srgbClr val="2E52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05</a:t>
            </a:r>
            <a:endParaRPr kumimoji="0" lang="ko-KR" altLang="en-US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AD74A75-4876-4FD9-87F4-12D28E831B76}"/>
              </a:ext>
            </a:extLst>
          </p:cNvPr>
          <p:cNvSpPr/>
          <p:nvPr/>
        </p:nvSpPr>
        <p:spPr>
          <a:xfrm flipH="1">
            <a:off x="8838363" y="3659679"/>
            <a:ext cx="3176257" cy="30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프로젝트 구현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73180" y="4082169"/>
            <a:ext cx="41290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DB </a:t>
            </a:r>
            <a:r>
              <a:rPr lang="ko-KR" altLang="en-US" sz="1600" dirty="0"/>
              <a:t>구축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MariaDB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추천 알고리즘</a:t>
            </a:r>
            <a:endParaRPr lang="en-US" altLang="ko-KR" sz="1600" dirty="0"/>
          </a:p>
          <a:p>
            <a:r>
              <a:rPr lang="en-US" altLang="ko-KR" sz="1600" dirty="0"/>
              <a:t>   (</a:t>
            </a:r>
            <a:r>
              <a:rPr lang="en-US" altLang="ko-KR" sz="1600" dirty="0" err="1"/>
              <a:t>NetworkX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KoNLPy</a:t>
            </a:r>
            <a:r>
              <a:rPr lang="en-US" altLang="ko-KR" sz="1600" dirty="0"/>
              <a:t>, TF-IDF)</a:t>
            </a:r>
          </a:p>
          <a:p>
            <a:r>
              <a:rPr lang="en-US" altLang="ko-KR" sz="1600" dirty="0"/>
              <a:t>-   </a:t>
            </a:r>
            <a:r>
              <a:rPr lang="en-US" altLang="ko-KR" sz="1600" dirty="0" err="1"/>
              <a:t>Gensim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웹 서비스 </a:t>
            </a:r>
            <a:r>
              <a:rPr lang="en-US" altLang="ko-KR" sz="1600" dirty="0"/>
              <a:t>(Django)</a:t>
            </a:r>
            <a:endParaRPr lang="ko-KR" altLang="en-US" sz="1600" dirty="0"/>
          </a:p>
        </p:txBody>
      </p:sp>
      <p:sp>
        <p:nvSpPr>
          <p:cNvPr id="47" name="사각형: 둥근 위쪽 모서리 22">
            <a:extLst>
              <a:ext uri="{FF2B5EF4-FFF2-40B4-BE49-F238E27FC236}">
                <a16:creationId xmlns:a16="http://schemas.microsoft.com/office/drawing/2014/main" id="{51C006FD-DDBC-4BD6-A777-2066787264CB}"/>
              </a:ext>
            </a:extLst>
          </p:cNvPr>
          <p:cNvSpPr/>
          <p:nvPr/>
        </p:nvSpPr>
        <p:spPr>
          <a:xfrm rot="16200000" flipH="1">
            <a:off x="10563667" y="3881107"/>
            <a:ext cx="388302" cy="36013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55F758D-8EAE-422A-A049-E75587C8268A}"/>
              </a:ext>
            </a:extLst>
          </p:cNvPr>
          <p:cNvSpPr/>
          <p:nvPr/>
        </p:nvSpPr>
        <p:spPr>
          <a:xfrm flipH="1">
            <a:off x="9145410" y="5507900"/>
            <a:ext cx="383847" cy="3504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>
                <a:solidFill>
                  <a:schemeClr val="bg1"/>
                </a:solidFill>
              </a:rPr>
              <a:t>06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D74A75-4876-4FD9-87F4-12D28E831B76}"/>
              </a:ext>
            </a:extLst>
          </p:cNvPr>
          <p:cNvSpPr/>
          <p:nvPr/>
        </p:nvSpPr>
        <p:spPr>
          <a:xfrm flipH="1">
            <a:off x="9722960" y="5543724"/>
            <a:ext cx="1893398" cy="2757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AD74A75-4876-4FD9-87F4-12D28E831B76}"/>
              </a:ext>
            </a:extLst>
          </p:cNvPr>
          <p:cNvSpPr/>
          <p:nvPr/>
        </p:nvSpPr>
        <p:spPr>
          <a:xfrm>
            <a:off x="9364486" y="5507901"/>
            <a:ext cx="224332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시연</a:t>
            </a:r>
            <a:endParaRPr lang="en-US" altLang="ko-KR" sz="17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 flipH="1">
            <a:off x="8597468" y="5950002"/>
            <a:ext cx="3625825" cy="393811"/>
            <a:chOff x="8178092" y="3388024"/>
            <a:chExt cx="3849799" cy="539492"/>
          </a:xfrm>
          <a:solidFill>
            <a:srgbClr val="182A29"/>
          </a:solidFill>
        </p:grpSpPr>
        <p:sp>
          <p:nvSpPr>
            <p:cNvPr id="56" name="사각형: 둥근 위쪽 모서리 22">
              <a:extLst>
                <a:ext uri="{FF2B5EF4-FFF2-40B4-BE49-F238E27FC236}">
                  <a16:creationId xmlns:a16="http://schemas.microsoft.com/office/drawing/2014/main" id="{51C006FD-DDBC-4BD6-A777-2066787264CB}"/>
                </a:ext>
              </a:extLst>
            </p:cNvPr>
            <p:cNvSpPr/>
            <p:nvPr/>
          </p:nvSpPr>
          <p:spPr>
            <a:xfrm rot="5400000">
              <a:off x="9833246" y="1732870"/>
              <a:ext cx="539492" cy="384979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55F758D-8EAE-422A-A049-E75587C8268A}"/>
                </a:ext>
              </a:extLst>
            </p:cNvPr>
            <p:cNvSpPr/>
            <p:nvPr/>
          </p:nvSpPr>
          <p:spPr>
            <a:xfrm>
              <a:off x="11218553" y="3398450"/>
              <a:ext cx="427467" cy="486099"/>
            </a:xfrm>
            <a:prstGeom prst="ellipse">
              <a:avLst/>
            </a:prstGeom>
            <a:grpFill/>
            <a:ln>
              <a:solidFill>
                <a:srgbClr val="2E52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AD74A75-4876-4FD9-87F4-12D28E831B76}"/>
                </a:ext>
              </a:extLst>
            </p:cNvPr>
            <p:cNvSpPr/>
            <p:nvPr/>
          </p:nvSpPr>
          <p:spPr>
            <a:xfrm>
              <a:off x="8564194" y="3443143"/>
              <a:ext cx="2728117" cy="35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향후 추진 계획</a:t>
              </a:r>
              <a:endPara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615214" y="6413981"/>
            <a:ext cx="4499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프로젝트</a:t>
            </a:r>
            <a:r>
              <a:rPr lang="en-US" altLang="ko-KR" sz="1600" dirty="0"/>
              <a:t>2 </a:t>
            </a:r>
            <a:r>
              <a:rPr lang="ko-KR" altLang="en-US" sz="1600" dirty="0"/>
              <a:t>계획</a:t>
            </a:r>
            <a:endParaRPr lang="en-US" altLang="ko-KR" sz="1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87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71595" y="167054"/>
            <a:ext cx="11468160" cy="638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프로세스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52147" y="117174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solidFill>
                <a:srgbClr val="273164"/>
              </a:solidFill>
            </a:endParaRPr>
          </a:p>
        </p:txBody>
      </p: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20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911" y="954616"/>
            <a:ext cx="11134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srgbClr val="273164"/>
                </a:solidFill>
              </a:rPr>
              <a:t>전처리 후 </a:t>
            </a:r>
          </a:p>
          <a:p>
            <a:pPr lvl="0"/>
            <a:r>
              <a:rPr lang="en-US" altLang="ko-KR" b="1" dirty="0">
                <a:solidFill>
                  <a:srgbClr val="273164"/>
                </a:solidFill>
              </a:rPr>
              <a:t>- 11</a:t>
            </a:r>
            <a:r>
              <a:rPr lang="ko-KR" altLang="en-US" b="1" dirty="0">
                <a:solidFill>
                  <a:srgbClr val="273164"/>
                </a:solidFill>
              </a:rPr>
              <a:t>개 컬럼으로 구성된 총 </a:t>
            </a:r>
            <a:r>
              <a:rPr lang="en-US" altLang="ko-KR" b="1" dirty="0">
                <a:solidFill>
                  <a:srgbClr val="273164"/>
                </a:solidFill>
              </a:rPr>
              <a:t>10,735</a:t>
            </a:r>
            <a:r>
              <a:rPr lang="ko-KR" altLang="en-US" b="1" dirty="0">
                <a:solidFill>
                  <a:srgbClr val="273164"/>
                </a:solidFill>
              </a:rPr>
              <a:t>개 데이터 </a:t>
            </a:r>
            <a:r>
              <a:rPr lang="en-US" altLang="ko-KR" b="1" dirty="0">
                <a:solidFill>
                  <a:srgbClr val="273164"/>
                </a:solidFill>
              </a:rPr>
              <a:t>(id,title,writer,publisher,publishDate,intro,genres,image,ko_title,ko_intro,keywords)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27316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" y="1944852"/>
            <a:ext cx="11423586" cy="44784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79231" y="1547446"/>
            <a:ext cx="492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431931" y="1541584"/>
            <a:ext cx="9466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5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52147" y="117174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solidFill>
                <a:srgbClr val="273164"/>
              </a:solidFill>
            </a:endParaRPr>
          </a:p>
        </p:txBody>
      </p: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21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634" y="954616"/>
            <a:ext cx="10878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200" b="1" dirty="0" err="1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r>
              <a:rPr lang="en-US" altLang="ko-KR" sz="2200" b="1" dirty="0" err="1">
                <a:solidFill>
                  <a:srgbClr val="273164"/>
                </a:solidFill>
              </a:rPr>
              <a:t>ariaDB</a:t>
            </a:r>
            <a:r>
              <a:rPr lang="ko-KR" altLang="en-US" sz="2200" b="1" dirty="0">
                <a:solidFill>
                  <a:srgbClr val="273164"/>
                </a:solidFill>
              </a:rPr>
              <a:t>를 활용한 데이터 베이스 구축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3" y="1848886"/>
            <a:ext cx="3623744" cy="2014013"/>
          </a:xfrm>
          <a:prstGeom prst="rect">
            <a:avLst/>
          </a:prstGeom>
          <a:ln>
            <a:noFill/>
          </a:ln>
        </p:spPr>
      </p:pic>
      <p:sp>
        <p:nvSpPr>
          <p:cNvPr id="13" name="오른쪽 화살표 12"/>
          <p:cNvSpPr/>
          <p:nvPr/>
        </p:nvSpPr>
        <p:spPr>
          <a:xfrm>
            <a:off x="4471648" y="3356676"/>
            <a:ext cx="1349406" cy="958788"/>
          </a:xfrm>
          <a:prstGeom prst="rightArrow">
            <a:avLst/>
          </a:prstGeom>
          <a:solidFill>
            <a:srgbClr val="61D6FF"/>
          </a:solidFill>
          <a:ln>
            <a:solidFill>
              <a:srgbClr val="61D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54" y="1833166"/>
            <a:ext cx="6185513" cy="4831840"/>
          </a:xfrm>
          <a:prstGeom prst="rect">
            <a:avLst/>
          </a:prstGeom>
          <a:ln>
            <a:solidFill>
              <a:srgbClr val="61D6FF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5" y="4108850"/>
            <a:ext cx="3840241" cy="2512196"/>
          </a:xfrm>
          <a:prstGeom prst="rect">
            <a:avLst/>
          </a:prstGeom>
          <a:ln>
            <a:solidFill>
              <a:srgbClr val="61D6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30990" y="277789"/>
            <a:ext cx="4770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프로세스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베이스 구축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1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22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098701"/>
            <a:ext cx="9894913" cy="55378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990" y="277789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구축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5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MariaDB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69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23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85DFF1-A0FD-BC4B-8257-235DB469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8" y="1490765"/>
            <a:ext cx="5418894" cy="48655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8E9DB8-C3F5-1B4D-AEC5-BBC88F8B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9" y="1490764"/>
            <a:ext cx="5351930" cy="4865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990" y="277789"/>
            <a:ext cx="682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추천 알고리즘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5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KoNLPy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불용어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처리 및 연관성 분석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0634" y="1548382"/>
            <a:ext cx="2177735" cy="262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85438" y="1490765"/>
            <a:ext cx="1837593" cy="22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24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766FD6-3797-8D48-96B6-0E20EAF4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82" y="1464811"/>
            <a:ext cx="5678582" cy="49193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990" y="277789"/>
            <a:ext cx="443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추천 알고리즘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5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NetworkX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6485" y="1491187"/>
            <a:ext cx="1354015" cy="293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29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9277" y="5168977"/>
            <a:ext cx="3182815" cy="317423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25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1742DC7-18E2-944C-9BF3-E863B66A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94" y="984402"/>
            <a:ext cx="7200000" cy="24528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7B4AA9A-F55E-AD47-A875-BAFC9E22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4" y="3546151"/>
            <a:ext cx="9753600" cy="1310968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688A6901-A757-1F4C-9CEE-EE09EE72870B}"/>
              </a:ext>
            </a:extLst>
          </p:cNvPr>
          <p:cNvSpPr txBox="1">
            <a:spLocks/>
          </p:cNvSpPr>
          <p:nvPr/>
        </p:nvSpPr>
        <p:spPr>
          <a:xfrm>
            <a:off x="87924" y="5551456"/>
            <a:ext cx="12104076" cy="1098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en" altLang="ko-Kore-KR" sz="1800" b="1" dirty="0">
                <a:solidFill>
                  <a:srgbClr val="273164"/>
                </a:solidFill>
                <a:latin typeface="+mj-lt"/>
              </a:rPr>
              <a:t>gensim</a:t>
            </a:r>
            <a:r>
              <a:rPr kumimoji="1" lang="ko-KR" altLang="en-US" sz="1800" b="1" dirty="0">
                <a:solidFill>
                  <a:srgbClr val="273164"/>
                </a:solidFill>
                <a:latin typeface="+mj-lt"/>
              </a:rPr>
              <a:t>에 있는 </a:t>
            </a:r>
            <a:r>
              <a:rPr kumimoji="1" lang="en" altLang="ko-Kore-KR" sz="1800" b="1" dirty="0">
                <a:solidFill>
                  <a:srgbClr val="273164"/>
                </a:solidFill>
                <a:latin typeface="+mj-lt"/>
              </a:rPr>
              <a:t>Word2Vec </a:t>
            </a:r>
            <a:r>
              <a:rPr kumimoji="1" lang="ko-KR" altLang="en-US" sz="1800" b="1" dirty="0">
                <a:solidFill>
                  <a:srgbClr val="273164"/>
                </a:solidFill>
                <a:latin typeface="+mj-lt"/>
              </a:rPr>
              <a:t>모델</a:t>
            </a:r>
            <a:endParaRPr kumimoji="1" lang="en-US" altLang="ko-KR" sz="1800" b="1" dirty="0">
              <a:solidFill>
                <a:srgbClr val="273164"/>
              </a:solidFill>
              <a:latin typeface="+mj-lt"/>
            </a:endParaRPr>
          </a:p>
          <a:p>
            <a:pPr marL="0" indent="0">
              <a:buNone/>
            </a:pPr>
            <a:r>
              <a:rPr kumimoji="1" lang="en-US" altLang="ko-KR" sz="1800" b="1" dirty="0">
                <a:solidFill>
                  <a:srgbClr val="273164"/>
                </a:solidFill>
                <a:latin typeface="+mj-lt"/>
              </a:rPr>
              <a:t>(</a:t>
            </a:r>
            <a:r>
              <a:rPr kumimoji="1" lang="ko-KR" altLang="en-US" sz="1800" b="1" dirty="0">
                <a:solidFill>
                  <a:srgbClr val="273164"/>
                </a:solidFill>
                <a:latin typeface="+mj-lt"/>
              </a:rPr>
              <a:t>일반 문장이 아닌 형태소로 잘린 문장을 부여하고</a:t>
            </a:r>
            <a:r>
              <a:rPr kumimoji="1" lang="en-US" altLang="ko-KR" sz="1800" b="1" dirty="0">
                <a:solidFill>
                  <a:srgbClr val="273164"/>
                </a:solidFill>
                <a:latin typeface="+mj-lt"/>
              </a:rPr>
              <a:t> </a:t>
            </a:r>
            <a:r>
              <a:rPr kumimoji="1" lang="ko-KR" altLang="en-US" sz="1800" b="1" dirty="0">
                <a:solidFill>
                  <a:srgbClr val="273164"/>
                </a:solidFill>
                <a:latin typeface="+mj-lt"/>
              </a:rPr>
              <a:t>앞뒤 문맥을 고려하여 입력 받은 키워드와 관련 중요도를 뽑음</a:t>
            </a:r>
            <a:r>
              <a:rPr kumimoji="1" lang="en-US" altLang="ko-KR" sz="1800" b="1" dirty="0">
                <a:solidFill>
                  <a:srgbClr val="273164"/>
                </a:solidFill>
                <a:latin typeface="+mj-lt"/>
              </a:rPr>
              <a:t>)</a:t>
            </a:r>
            <a:endParaRPr kumimoji="1" lang="ko-Kore-KR" altLang="en-US" sz="1800" b="1" dirty="0">
              <a:solidFill>
                <a:srgbClr val="273164"/>
              </a:solidFill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90" y="277789"/>
            <a:ext cx="391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Gensim(Word2Vec)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688A6901-A757-1F4C-9CEE-EE09EE72870B}"/>
              </a:ext>
            </a:extLst>
          </p:cNvPr>
          <p:cNvSpPr txBox="1">
            <a:spLocks/>
          </p:cNvSpPr>
          <p:nvPr/>
        </p:nvSpPr>
        <p:spPr>
          <a:xfrm>
            <a:off x="304884" y="5168977"/>
            <a:ext cx="3528562" cy="382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b="1" dirty="0">
                <a:solidFill>
                  <a:srgbClr val="273164"/>
                </a:solidFill>
                <a:latin typeface="+mj-lt"/>
              </a:rPr>
              <a:t>입력 키워드 네트워크 분석 </a:t>
            </a:r>
            <a:endParaRPr kumimoji="1" lang="en-US" altLang="ko-KR" sz="2000" b="1" dirty="0">
              <a:solidFill>
                <a:srgbClr val="273164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71600" y="984402"/>
            <a:ext cx="3675185" cy="352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6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277159" y="5082869"/>
            <a:ext cx="5158810" cy="317423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26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88A6901-A757-1F4C-9CEE-EE09EE72870B}"/>
              </a:ext>
            </a:extLst>
          </p:cNvPr>
          <p:cNvSpPr txBox="1">
            <a:spLocks/>
          </p:cNvSpPr>
          <p:nvPr/>
        </p:nvSpPr>
        <p:spPr>
          <a:xfrm>
            <a:off x="1193800" y="5082869"/>
            <a:ext cx="9093200" cy="1098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000" b="1" dirty="0">
                <a:solidFill>
                  <a:srgbClr val="273164"/>
                </a:solidFill>
              </a:rPr>
              <a:t>입력 키워드 책 추천 </a:t>
            </a:r>
            <a:r>
              <a:rPr kumimoji="1" lang="en-US" altLang="ko-KR" sz="2000" b="1" dirty="0">
                <a:solidFill>
                  <a:srgbClr val="273164"/>
                </a:solidFill>
              </a:rPr>
              <a:t>( </a:t>
            </a:r>
            <a:r>
              <a:rPr kumimoji="1" lang="ko-KR" altLang="en-US" sz="2000" b="1" dirty="0">
                <a:solidFill>
                  <a:srgbClr val="273164"/>
                </a:solidFill>
              </a:rPr>
              <a:t>키워드 콘텐츠 </a:t>
            </a:r>
            <a:r>
              <a:rPr kumimoji="1" lang="ko-KR" altLang="en-US" sz="2000" b="1" dirty="0" err="1">
                <a:solidFill>
                  <a:srgbClr val="273164"/>
                </a:solidFill>
              </a:rPr>
              <a:t>필터링</a:t>
            </a:r>
            <a:r>
              <a:rPr kumimoji="1" lang="en-US" altLang="ko-KR" sz="2000" b="1" dirty="0">
                <a:solidFill>
                  <a:srgbClr val="273164"/>
                </a:solidFill>
              </a:rPr>
              <a:t>)  </a:t>
            </a:r>
          </a:p>
          <a:p>
            <a:pPr marL="0" indent="0">
              <a:buNone/>
            </a:pPr>
            <a:r>
              <a:rPr kumimoji="1" lang="en" altLang="ko-KR" sz="2000" b="1" dirty="0">
                <a:solidFill>
                  <a:srgbClr val="273164"/>
                </a:solidFill>
              </a:rPr>
              <a:t>- TfidfVectorizer</a:t>
            </a:r>
            <a:r>
              <a:rPr kumimoji="1" lang="ko-KR" altLang="en-US" sz="2000" b="1" dirty="0" err="1">
                <a:solidFill>
                  <a:srgbClr val="273164"/>
                </a:solidFill>
              </a:rPr>
              <a:t>를</a:t>
            </a:r>
            <a:r>
              <a:rPr kumimoji="1" lang="ko-KR" altLang="en-US" sz="2000" b="1" dirty="0">
                <a:solidFill>
                  <a:srgbClr val="273164"/>
                </a:solidFill>
              </a:rPr>
              <a:t> 이용해 </a:t>
            </a:r>
            <a:r>
              <a:rPr kumimoji="1" lang="ko-KR" altLang="en-US" sz="2000" b="1" dirty="0" err="1">
                <a:solidFill>
                  <a:srgbClr val="273164"/>
                </a:solidFill>
              </a:rPr>
              <a:t>벡터화</a:t>
            </a:r>
            <a:r>
              <a:rPr kumimoji="1" lang="ko-KR" altLang="en-US" sz="2000" b="1" dirty="0">
                <a:solidFill>
                  <a:srgbClr val="273164"/>
                </a:solidFill>
              </a:rPr>
              <a:t> 후 키워드 기반 도서 간의 </a:t>
            </a:r>
            <a:r>
              <a:rPr kumimoji="1" lang="ko-KR" altLang="en-US" sz="2000" b="1" dirty="0" err="1">
                <a:solidFill>
                  <a:srgbClr val="273164"/>
                </a:solidFill>
              </a:rPr>
              <a:t>유사도를</a:t>
            </a:r>
            <a:r>
              <a:rPr kumimoji="1" lang="ko-KR" altLang="en-US" sz="2000" b="1" dirty="0">
                <a:solidFill>
                  <a:srgbClr val="273164"/>
                </a:solidFill>
              </a:rPr>
              <a:t> 구함</a:t>
            </a:r>
            <a:endParaRPr kumimoji="1" lang="ko-Kore-KR" altLang="en-US" sz="2000" b="1" dirty="0">
              <a:solidFill>
                <a:srgbClr val="273164"/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AC7CA3E-FF3C-6742-A07F-6B1986BF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5" y="1662836"/>
            <a:ext cx="5688167" cy="18757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0990" y="277789"/>
            <a:ext cx="407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구현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추천 알고리즘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-TF-IDF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7DDD81E-DC17-1249-8444-E2B24E61C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76" y="1662836"/>
            <a:ext cx="5864609" cy="26128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20684" y="2450967"/>
            <a:ext cx="1429486" cy="248271"/>
          </a:xfrm>
          <a:prstGeom prst="rect">
            <a:avLst/>
          </a:prstGeom>
          <a:noFill/>
          <a:ln w="38100">
            <a:solidFill>
              <a:srgbClr val="61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491844" y="5855676"/>
            <a:ext cx="1770102" cy="0"/>
          </a:xfrm>
          <a:prstGeom prst="line">
            <a:avLst/>
          </a:prstGeom>
          <a:ln w="38100"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07805" y="2022231"/>
            <a:ext cx="135722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048829" y="1995855"/>
            <a:ext cx="135722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82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27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990" y="277789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시연 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6" y="1385708"/>
            <a:ext cx="10903882" cy="51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1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30990" y="5754691"/>
            <a:ext cx="2738687" cy="30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144864" y="5181699"/>
            <a:ext cx="1424805" cy="302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45725" y="4592614"/>
            <a:ext cx="1623944" cy="348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63099" y="4041661"/>
            <a:ext cx="2272470" cy="3105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70785" y="3413479"/>
            <a:ext cx="4144555" cy="422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82910" y="2810116"/>
            <a:ext cx="2349575" cy="416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63099" y="2303585"/>
            <a:ext cx="5279439" cy="3722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9862" y="1679331"/>
            <a:ext cx="2039815" cy="4220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7D8D00-5D52-FA45-BC75-449A76A4EDB6}"/>
              </a:ext>
            </a:extLst>
          </p:cNvPr>
          <p:cNvSpPr txBox="1"/>
          <p:nvPr/>
        </p:nvSpPr>
        <p:spPr>
          <a:xfrm>
            <a:off x="477351" y="981464"/>
            <a:ext cx="11535355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 맞춤 알고리즘 구현 예정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지역화폐와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제휴하여 도서 구매 서비스를 이용할 수 있도록 함</a:t>
            </a: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추천에 대한 사용자의 피드백을 받을 수 있는 기능 추가</a:t>
            </a: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위치에서 추천 도서를 판매하고 있는 가장 가까운 서점 알림 서비스 추가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도서 배달 서비스 추가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본인의 목표 독서량을 정하고 달성하면 소액의 지역화폐 지급 혹은</a:t>
            </a:r>
            <a:endParaRPr lang="en-US" altLang="ko-KR" sz="2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다음 도서 구매 시 할인 적용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2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웹페이지</a:t>
            </a:r>
            <a:r>
              <a:rPr lang="ko-KR" altLang="en-US" sz="2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실제 배포</a:t>
            </a:r>
            <a:endParaRPr lang="en-US" altLang="ko-KR" sz="2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990" y="277789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향후 추진 계획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 계획</a:t>
            </a:r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53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7D4A44-6B1B-3749-AF2F-E2F6F295E12E}"/>
              </a:ext>
            </a:extLst>
          </p:cNvPr>
          <p:cNvSpPr/>
          <p:nvPr/>
        </p:nvSpPr>
        <p:spPr>
          <a:xfrm>
            <a:off x="600636" y="621246"/>
            <a:ext cx="11591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lvl="0" algn="just"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[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제주의 소리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제주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마을여행큐레이터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모집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…“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 마을 매력 자랑하세요”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just">
              <a:defRPr/>
            </a:pP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www.jejusori.net/news/articleView.html?idxno=321100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just">
              <a:defRPr/>
            </a:pPr>
            <a:r>
              <a:rPr lang="en-US" altLang="ko-KR" sz="1200" noProof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[</a:t>
            </a:r>
            <a:r>
              <a:rPr lang="ko-KR" altLang="en-US" sz="1200" noProof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서울경제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[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고인돌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2.0] “‘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영화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큐레이터’의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역할과 활동 범위가 넓어지고 있어요”</a:t>
            </a:r>
          </a:p>
          <a:p>
            <a:pPr lvl="0" algn="just"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www.sedaily.com/NewsView/22MIUTJ4H5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algn="just">
              <a:buFontTx/>
              <a:buChar char="-"/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한경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오피니언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[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천자 칼럼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'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세계 책의 날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'…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빈약한 韓 도서관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just"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https://www.hankyung.com/opinion/article/2021042263631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7785B2-6A2E-5F46-8121-694FB0AFF4A2}"/>
              </a:ext>
            </a:extLst>
          </p:cNvPr>
          <p:cNvSpPr/>
          <p:nvPr/>
        </p:nvSpPr>
        <p:spPr>
          <a:xfrm>
            <a:off x="528251" y="2095535"/>
            <a:ext cx="1159136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디자인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85750" lvl="0" indent="-285750" algn="just">
              <a:buFontTx/>
              <a:buChar char="-"/>
              <a:defRPr/>
            </a:pP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픽토그램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thenounproject.com/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algn="just">
              <a:buFontTx/>
              <a:buChar char="-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부트스트랩 </a:t>
            </a: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https://startbootstrap.com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algn="just">
              <a:buFontTx/>
              <a:buChar char="-"/>
              <a:defRPr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부트스트랩  </a:t>
            </a: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/>
              </a:rPr>
              <a:t>https://getbootstrap.com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CSS </a:t>
            </a: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codepen.io/trending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웹페이지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템플릿 </a:t>
            </a:r>
            <a:r>
              <a:rPr lang="en-US" altLang="ko-KR" sz="1200" dirty="0">
                <a:solidFill>
                  <a:srgbClr val="0563C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https://themewagon.com/themes/free-bootstrap-4-html5-architecture-website-template-kd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just">
              <a:buFontTx/>
              <a:buChar char="-"/>
              <a:defRPr/>
            </a:pP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algn="just">
              <a:buFontTx/>
              <a:buChar char="-"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D09DD-2ED9-C743-8F10-8EBE3B76ED3B}"/>
              </a:ext>
            </a:extLst>
          </p:cNvPr>
          <p:cNvSpPr/>
          <p:nvPr/>
        </p:nvSpPr>
        <p:spPr>
          <a:xfrm>
            <a:off x="528251" y="3394182"/>
            <a:ext cx="1159136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lvl="0" indent="-285750" algn="just">
              <a:buFontTx/>
              <a:buChar char="-"/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network  https://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networkx.org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</a:p>
          <a:p>
            <a:pPr marL="285750" indent="-285750" algn="just">
              <a:buFontTx/>
              <a:buChar char="-"/>
              <a:defRPr/>
            </a:pP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KoNLPy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https://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konlpy.org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/ko/latest/</a:t>
            </a:r>
          </a:p>
          <a:p>
            <a:pPr marL="285750" indent="-285750" algn="just">
              <a:buFontTx/>
              <a:buChar char="-"/>
              <a:defRPr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NLP  https://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github.com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lovit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285750" lvl="0" indent="-285750" algn="just">
              <a:buFontTx/>
              <a:buChar char="-"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90" y="2777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출처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AD09DD-2ED9-C743-8F10-8EBE3B76ED3B}"/>
              </a:ext>
            </a:extLst>
          </p:cNvPr>
          <p:cNvSpPr/>
          <p:nvPr/>
        </p:nvSpPr>
        <p:spPr>
          <a:xfrm>
            <a:off x="528251" y="4413641"/>
            <a:ext cx="115913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아이콘</a:t>
            </a:r>
            <a:endParaRPr kumimoji="0" lang="en-US" altLang="ko-KR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lvl="0" algn="just">
              <a:defRPr/>
            </a:pPr>
            <a:r>
              <a:rPr lang="pt-BR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</a:t>
            </a: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Mariadb -https://go.mariadb.com/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node.js - https://ko.wikipedia.org/wiki/Node.js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Django - https://ssungkang.tistory.com/entry/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css - https://velog.io/@0jiiino/CSS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jquery - https://lipcoder.tistory.com/entry/jQuery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bootstrap - https://velog.io/@hanei100/Bootstrap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scss - https://heropy.blog/2018/01/31/sass/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networkx- https://networkx.org/</a:t>
            </a:r>
          </a:p>
          <a:p>
            <a:pPr lvl="0" algn="just">
              <a:defRPr/>
            </a:pPr>
            <a:r>
              <a:rPr lang="pt-BR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  konlpy - https://deepdeepit.tistory.com/122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53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69277" y="167054"/>
            <a:ext cx="11468160" cy="63737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큐레이션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정의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71444" y="1193145"/>
            <a:ext cx="5148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큐레이션이란</a:t>
            </a:r>
            <a:r>
              <a:rPr lang="en-US" altLang="ko-KR" sz="6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7" y="4162814"/>
            <a:ext cx="11258550" cy="14859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89" y="1594217"/>
            <a:ext cx="1883811" cy="188381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18" y="2396346"/>
            <a:ext cx="1477621" cy="147762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48514" y="2554607"/>
            <a:ext cx="4877709" cy="1262408"/>
            <a:chOff x="671444" y="2690125"/>
            <a:chExt cx="4877709" cy="1262408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444" y="2690125"/>
              <a:ext cx="4877709" cy="1262408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1093695" y="3055967"/>
              <a:ext cx="1443318" cy="3428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998788" y="4619466"/>
            <a:ext cx="2313349" cy="4635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4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30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133CD-805A-6245-87BC-F69A24839C0C}"/>
              </a:ext>
            </a:extLst>
          </p:cNvPr>
          <p:cNvSpPr txBox="1"/>
          <p:nvPr/>
        </p:nvSpPr>
        <p:spPr>
          <a:xfrm>
            <a:off x="4061519" y="2868372"/>
            <a:ext cx="4068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36" y="421210"/>
            <a:ext cx="3724929" cy="20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1"/>
          <p:cNvSpPr txBox="1">
            <a:spLocks/>
          </p:cNvSpPr>
          <p:nvPr/>
        </p:nvSpPr>
        <p:spPr>
          <a:xfrm>
            <a:off x="8610600" y="75286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A3BBB8-EBE5-4A2B-AB70-89540E1C96C3}" type="slidenum">
              <a:rPr lang="ko-KR" altLang="en-US" smtClean="0">
                <a:solidFill>
                  <a:srgbClr val="273164"/>
                </a:solidFill>
                <a:latin typeface="맑은 고딕" panose="020F0502020204030204"/>
                <a:ea typeface="맑은 고딕" panose="020B0503020000020004" pitchFamily="50" charset="-127"/>
              </a:rPr>
              <a:pPr/>
              <a:t>31</a:t>
            </a:fld>
            <a:endParaRPr lang="ko-KR" altLang="en-US" dirty="0">
              <a:solidFill>
                <a:srgbClr val="273164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C1CBB-E269-534C-9585-C1F3D1458333}"/>
              </a:ext>
            </a:extLst>
          </p:cNvPr>
          <p:cNvSpPr txBox="1"/>
          <p:nvPr/>
        </p:nvSpPr>
        <p:spPr>
          <a:xfrm>
            <a:off x="3163211" y="2873273"/>
            <a:ext cx="5865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8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69277" y="167054"/>
            <a:ext cx="11468160" cy="63737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큐레이션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정의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0635" y="2616686"/>
            <a:ext cx="111107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다른 사람이 만들어놓은 콘텐츠를 목적에 따라 분류하고 배포하는 일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콘텐츠가 많아질수록 선별된 양질의 정보에 대한 수요가 커지며 </a:t>
            </a:r>
            <a:r>
              <a:rPr lang="ko-KR" altLang="en-US" sz="25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큐레이션은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이런 수요를 충족시키기 위한 것으로 신규 비즈니스의 기회가 창조적 작업에서 콘텐츠의 분류 편집 및 유통으로 확대되는 것을 의미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444" y="1193145"/>
            <a:ext cx="5148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큐레이션이란</a:t>
            </a:r>
            <a:r>
              <a:rPr lang="en-US" altLang="ko-KR" sz="6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703385" y="4308233"/>
            <a:ext cx="43258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85846" y="3748456"/>
            <a:ext cx="56593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314092" y="3162302"/>
            <a:ext cx="6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97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69277" y="167054"/>
            <a:ext cx="11468160" cy="63502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큐레이션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정의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4026" y="5125285"/>
            <a:ext cx="10449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※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콘텐츠의 범람 속 자신에게 맞는 선별된 양질의 정보 얻을 수 있음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4026" y="2702501"/>
            <a:ext cx="10449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정보화 시대가 열렸지만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오히려 정보의 홍수를 경험하게 되고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자신에게 필요한 정보를 찾는 데 어려움을 겪음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5509111" y="3950333"/>
            <a:ext cx="707913" cy="788894"/>
          </a:xfrm>
          <a:prstGeom prst="downArrow">
            <a:avLst/>
          </a:prstGeom>
          <a:solidFill>
            <a:srgbClr val="61D6FF"/>
          </a:solidFill>
          <a:ln>
            <a:solidFill>
              <a:srgbClr val="61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7316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4026" y="1371900"/>
            <a:ext cx="105627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큐레이션에</a:t>
            </a:r>
            <a:r>
              <a:rPr lang="ko-KR" altLang="en-US" sz="5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대한 관심이 커진 이유는</a:t>
            </a:r>
            <a:r>
              <a:rPr lang="en-US" altLang="ko-KR" sz="5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8676" y="4033102"/>
            <a:ext cx="18929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</a:t>
            </a:r>
            <a:r>
              <a:rPr lang="ko-KR" altLang="en-US" sz="2500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큐레이션</a:t>
            </a:r>
            <a:endParaRPr lang="en-US" altLang="ko-KR" sz="25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5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77108" y="5556172"/>
            <a:ext cx="9378461" cy="0"/>
          </a:xfrm>
          <a:prstGeom prst="line">
            <a:avLst/>
          </a:prstGeom>
          <a:ln w="38100"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400800" y="3068515"/>
            <a:ext cx="260252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09115" y="3467100"/>
            <a:ext cx="298203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34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69277" y="167054"/>
            <a:ext cx="11468160" cy="63268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북큐레이션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정의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5972" y="2517635"/>
            <a:ext cx="1041074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도서를 매개로 사람들과 소통하는 활동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(Book)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 </a:t>
            </a:r>
            <a:r>
              <a:rPr lang="ko-KR" altLang="en-US" sz="25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큐레이션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(Curation)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합성어인 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</a:t>
            </a:r>
            <a:r>
              <a:rPr lang="ko-KR" altLang="en-US" sz="25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북큐레이션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은 특정한 주제에 맞는 여러 책을 선별해 독자에게 제안하는 것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수많은 도서 중에서 특정 이용자에게 유익할 거라고 판단되는 하나 혹은 그 이상의 주제에 해당되는 도서들을 선정하는 활동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7485" y="1208270"/>
            <a:ext cx="80589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북큐레이션이란</a:t>
            </a:r>
            <a:r>
              <a:rPr lang="en-US" altLang="ko-KR" sz="5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418492" y="2941927"/>
            <a:ext cx="4067908" cy="0"/>
          </a:xfrm>
          <a:prstGeom prst="line">
            <a:avLst/>
          </a:prstGeom>
          <a:ln w="38100"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12277" y="4079065"/>
            <a:ext cx="3681046" cy="0"/>
          </a:xfrm>
          <a:prstGeom prst="line">
            <a:avLst/>
          </a:prstGeom>
          <a:ln w="38100"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02370" y="4805895"/>
            <a:ext cx="6721255" cy="0"/>
          </a:xfrm>
          <a:prstGeom prst="line">
            <a:avLst/>
          </a:prstGeom>
          <a:ln w="38100"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12277" y="5232108"/>
            <a:ext cx="5638800" cy="0"/>
          </a:xfrm>
          <a:prstGeom prst="line">
            <a:avLst/>
          </a:prstGeom>
          <a:ln w="38100">
            <a:solidFill>
              <a:srgbClr val="61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4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70011" y="167054"/>
            <a:ext cx="11468160" cy="6327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북큐레이션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4707" y="1495940"/>
            <a:ext cx="76558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북큐레이션은 왜 필요할까</a:t>
            </a:r>
            <a:r>
              <a:rPr lang="en-US" altLang="ko-KR" sz="4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1985" y="2504682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독서를 하고 싶지만 어떤 책을 읽어야 할지 모르는 경우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52147" y="117174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solidFill>
                <a:srgbClr val="27316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1985" y="3511009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베스트셀러 순위가 아닌 아직 빛을 보지 못한 책을 읽고 싶은 경우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1985" y="5523664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책 탐색에 돈과 시간을 절약하고 싶은 경우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1985" y="4517336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책만 찾다가 독서를 미루는 경우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63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71595" y="167054"/>
            <a:ext cx="11468160" cy="638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북큐레이션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52147" y="117174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solidFill>
                <a:srgbClr val="27316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7890" y="922681"/>
            <a:ext cx="765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</a:t>
            </a:r>
            <a:r>
              <a:rPr lang="ko-KR" altLang="en-US" sz="32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북큐레이션</a:t>
            </a:r>
            <a:r>
              <a:rPr lang="ko-KR" altLang="en-US" sz="32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상황은</a:t>
            </a:r>
            <a:r>
              <a:rPr lang="en-US" altLang="ko-KR" sz="32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889" y="1579035"/>
            <a:ext cx="7560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북큐레이터를 필요로하지만 사서가 배치되어 있는 도서관이 줄어듦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7" name="_x15156032" descr="EMB000051fc2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91" y="5530412"/>
            <a:ext cx="7377592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654965376" descr="EMB000051fc26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84" y="922681"/>
            <a:ext cx="3338883" cy="260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15239464" descr="EMB000051fc26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83" y="3788909"/>
            <a:ext cx="3168759" cy="25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27889" y="2667490"/>
            <a:ext cx="77805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AI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 결과 중심의 분석 및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추천 서비스를 받고 싶은 사용자가 늘어남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t="60689"/>
          <a:stretch/>
        </p:blipFill>
        <p:spPr>
          <a:xfrm>
            <a:off x="714225" y="4844402"/>
            <a:ext cx="7204922" cy="53036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7889" y="3755946"/>
            <a:ext cx="7655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 해에 발행되는 신간은 약 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 </a:t>
            </a:r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1000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 종으로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사용자가 도서를 선택하는데 어려움이 점차 늘어남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407971" y="5732585"/>
            <a:ext cx="36325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75459" y="5968562"/>
            <a:ext cx="1815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90221" y="5109582"/>
            <a:ext cx="33927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1093033" y="3974123"/>
            <a:ext cx="547748" cy="4923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0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71595" y="167054"/>
            <a:ext cx="11468160" cy="6380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 및 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필요성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기대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효과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600634" y="867524"/>
            <a:ext cx="10836084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9876" y="964419"/>
            <a:ext cx="10417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네트워크 분석 기법을 이용한 </a:t>
            </a:r>
            <a:r>
              <a:rPr lang="ko-KR" altLang="en-US" sz="30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북큐레이션</a:t>
            </a:r>
            <a:r>
              <a:rPr lang="ko-KR" altLang="en-US" sz="3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시스템을 구축한다면</a:t>
            </a:r>
            <a:r>
              <a:rPr lang="en-US" altLang="ko-KR" sz="30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52147" y="1171745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>
              <a:solidFill>
                <a:srgbClr val="27316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529" y="1618353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사서 인력 부족 해결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7529" y="2207572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5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사용자별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도서 추천 서비스 제공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528" y="2718530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독서 접근성을 높여 독서 인구 증가 기여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527" y="3297667"/>
            <a:ext cx="104793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 서점 매출 증가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0246" y="3985855"/>
            <a:ext cx="9812216" cy="257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44064" y="4349269"/>
            <a:ext cx="6940059" cy="234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7526" y="3908342"/>
            <a:ext cx="104793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25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베스트셀러 위주의 추천이 아닌 시장에 노출되기 어렵던 소외 장르 혹은 무명의 우수 콘텐츠들이 빛을 볼 수 있는 창구 마련</a:t>
            </a:r>
            <a:endParaRPr lang="en-US" altLang="ko-KR" sz="25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53200" y="4278932"/>
            <a:ext cx="43023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59876" y="4664610"/>
            <a:ext cx="69187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928" y="5482335"/>
            <a:ext cx="10970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북큐레이션</a:t>
            </a:r>
            <a:r>
              <a:rPr lang="ko-KR" altLang="en-US" sz="22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시스템으로</a:t>
            </a:r>
            <a:endParaRPr lang="en-US" altLang="ko-KR" sz="22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언제 어디서든 도서 추천 서비스를 제공 받을 수 있으며</a:t>
            </a:r>
            <a:endParaRPr lang="en-US" altLang="ko-KR" sz="22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rgbClr val="2731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독서 활성화에 기여</a:t>
            </a:r>
            <a:endParaRPr lang="en-US" altLang="ko-KR" sz="2200" dirty="0">
              <a:solidFill>
                <a:srgbClr val="27316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아래쪽 화살표 29"/>
          <p:cNvSpPr/>
          <p:nvPr/>
        </p:nvSpPr>
        <p:spPr>
          <a:xfrm>
            <a:off x="5605439" y="4791325"/>
            <a:ext cx="413237" cy="601186"/>
          </a:xfrm>
          <a:prstGeom prst="downArrow">
            <a:avLst/>
          </a:prstGeom>
          <a:solidFill>
            <a:srgbClr val="61D6FF"/>
          </a:solidFill>
          <a:ln>
            <a:solidFill>
              <a:srgbClr val="61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88F76B-07A6-4003-869B-7D3E5E65743D}"/>
              </a:ext>
            </a:extLst>
          </p:cNvPr>
          <p:cNvSpPr/>
          <p:nvPr/>
        </p:nvSpPr>
        <p:spPr>
          <a:xfrm>
            <a:off x="596823" y="5455997"/>
            <a:ext cx="11017815" cy="1157241"/>
          </a:xfrm>
          <a:prstGeom prst="rect">
            <a:avLst/>
          </a:prstGeom>
          <a:noFill/>
          <a:ln w="57150">
            <a:solidFill>
              <a:srgbClr val="61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27316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0" y="189305"/>
            <a:ext cx="1168375" cy="65786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42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1197</Words>
  <Application>Microsoft Macintosh PowerPoint</Application>
  <PresentationFormat>와이드스크린</PresentationFormat>
  <Paragraphs>222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G마켓 산스 TTF Bold</vt:lpstr>
      <vt:lpstr>G마켓 산스 TTF Medium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김지범</cp:lastModifiedBy>
  <cp:revision>65</cp:revision>
  <dcterms:created xsi:type="dcterms:W3CDTF">2021-05-31T15:17:18Z</dcterms:created>
  <dcterms:modified xsi:type="dcterms:W3CDTF">2021-09-12T14:28:11Z</dcterms:modified>
</cp:coreProperties>
</file>